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9900"/>
    <a:srgbClr val="FF0000"/>
    <a:srgbClr val="00FF00"/>
    <a:srgbClr val="0000FF"/>
    <a:srgbClr val="009900"/>
    <a:srgbClr val="FF9900"/>
    <a:srgbClr val="FFFF66"/>
    <a:srgbClr val="00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6E147-B3D3-42DE-BC36-9FC9C70CD74D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DBE21-FF52-4D81-8A13-A584692CE5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DBE21-FF52-4D81-8A13-A584692CE52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0000">
              <a:srgbClr val="FFFF66"/>
            </a:gs>
            <a:gs pos="70000">
              <a:srgbClr val="0070C0"/>
            </a:gs>
            <a:gs pos="100000">
              <a:srgbClr val="0099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92D63-F02D-4E21-8D37-DB7C2CF92218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A3C9-CF2C-431B-BCA5-D9B405EA47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0000">
              <a:schemeClr val="tx2">
                <a:lumMod val="40000"/>
                <a:lumOff val="60000"/>
              </a:schemeClr>
            </a:gs>
            <a:gs pos="70000">
              <a:srgbClr val="0070C0"/>
            </a:gs>
            <a:gs pos="100000">
              <a:srgbClr val="0099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Vocabulary Intro</a:t>
            </a:r>
          </a:p>
        </p:txBody>
      </p:sp>
      <p:pic>
        <p:nvPicPr>
          <p:cNvPr id="6" name="irc_mi" descr="http://2.bp.blogspot.com/-2CUP-6huE5M/T6qfGaquQdI/AAAAAAAAAQA/3SKK0jkX9uk/s1600/79388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600200"/>
            <a:ext cx="5562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62500" lnSpcReduction="20000"/>
          </a:bodyPr>
          <a:lstStyle/>
          <a:p>
            <a:r>
              <a:rPr lang="en-US" sz="4900" dirty="0">
                <a:solidFill>
                  <a:srgbClr val="FF0000"/>
                </a:solidFill>
                <a:latin typeface="Comic Sans MS" pitchFamily="66" charset="0"/>
              </a:rPr>
              <a:t>If you search for someone or something, you look carefully for that person or thing.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5400" dirty="0">
                <a:solidFill>
                  <a:srgbClr val="00FF00"/>
                </a:solidFill>
                <a:latin typeface="Comic Sans MS" pitchFamily="66" charset="0"/>
              </a:rPr>
              <a:t>It is fun to search for buried treasure.  You never know what you will find!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900" dirty="0">
                <a:solidFill>
                  <a:srgbClr val="FFFF00"/>
                </a:solidFill>
                <a:latin typeface="Comic Sans MS" pitchFamily="66" charset="0"/>
              </a:rPr>
              <a:t>When have you had to search for something or someone?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search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pic>
        <p:nvPicPr>
          <p:cNvPr id="5" name="Picture 4" descr="Two children digging at the beach."/>
          <p:cNvPicPr/>
          <p:nvPr/>
        </p:nvPicPr>
        <p:blipFill>
          <a:blip r:embed="rId5" cstate="print"/>
          <a:srcRect l="2193" t="4425" r="3070" b="5310"/>
          <a:stretch>
            <a:fillRect/>
          </a:stretch>
        </p:blipFill>
        <p:spPr bwMode="auto">
          <a:xfrm>
            <a:off x="4648200" y="228600"/>
            <a:ext cx="419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contained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Something that is contained is held or kept inside.</a:t>
            </a:r>
          </a:p>
          <a:p>
            <a:pPr>
              <a:buNone/>
            </a:pPr>
            <a:endParaRPr lang="en-US" sz="2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This old box contained jewels, coins, and other treasures.</a:t>
            </a:r>
          </a:p>
          <a:p>
            <a:endParaRPr lang="en-US" sz="26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is contained in your backpack?</a:t>
            </a:r>
          </a:p>
        </p:txBody>
      </p:sp>
      <p:pic>
        <p:nvPicPr>
          <p:cNvPr id="6" name="Picture 5" descr="A wooden chest with jewels and gold coins."/>
          <p:cNvPicPr/>
          <p:nvPr/>
        </p:nvPicPr>
        <p:blipFill>
          <a:blip r:embed="rId5" cstate="print"/>
          <a:srcRect l="2203" t="5172" r="3524" b="5172"/>
          <a:stretch>
            <a:fillRect/>
          </a:stretch>
        </p:blipFill>
        <p:spPr bwMode="auto">
          <a:xfrm>
            <a:off x="4953000" y="304800"/>
            <a:ext cx="392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startled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sz="5800" dirty="0">
                <a:solidFill>
                  <a:srgbClr val="FF0000"/>
                </a:solidFill>
                <a:latin typeface="Comic Sans MS" pitchFamily="66" charset="0"/>
              </a:rPr>
              <a:t>A person is startled when he or she is shocked or surprised by something that happens suddenly.</a:t>
            </a:r>
          </a:p>
          <a:p>
            <a:pPr>
              <a:buNone/>
            </a:pPr>
            <a:endParaRPr lang="en-US" sz="4400" dirty="0">
              <a:solidFill>
                <a:srgbClr val="00FF00"/>
              </a:solidFill>
              <a:latin typeface="Comic Sans MS" pitchFamily="66" charset="0"/>
            </a:endParaRPr>
          </a:p>
          <a:p>
            <a:r>
              <a:rPr lang="en-US" sz="5800" dirty="0">
                <a:solidFill>
                  <a:srgbClr val="00FF00"/>
                </a:solidFill>
                <a:latin typeface="Comic Sans MS" pitchFamily="66" charset="0"/>
              </a:rPr>
              <a:t>The diver was startled to find treasure at the bottom of the ocean.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5800" dirty="0">
                <a:solidFill>
                  <a:srgbClr val="FFFF00"/>
                </a:solidFill>
                <a:latin typeface="Comic Sans MS" pitchFamily="66" charset="0"/>
              </a:rPr>
              <a:t>When have you been startled?</a:t>
            </a:r>
          </a:p>
        </p:txBody>
      </p:sp>
      <p:pic>
        <p:nvPicPr>
          <p:cNvPr id="5" name="Picture 4" descr="A diver looking at coins and other treasure at the bottom of the sea."/>
          <p:cNvPicPr/>
          <p:nvPr/>
        </p:nvPicPr>
        <p:blipFill>
          <a:blip r:embed="rId5" cstate="print"/>
          <a:srcRect l="2691" t="4348" r="2242" b="6087"/>
          <a:stretch>
            <a:fillRect/>
          </a:stretch>
        </p:blipFill>
        <p:spPr bwMode="auto">
          <a:xfrm>
            <a:off x="4876800" y="304800"/>
            <a:ext cx="396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56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 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odd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Something that is odd is strange or unusual.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Do you think it is odd, or strange, to look for buried tresure?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animal do you think is odd?</a:t>
            </a:r>
          </a:p>
        </p:txBody>
      </p:sp>
      <p:pic>
        <p:nvPicPr>
          <p:cNvPr id="5" name="Picture 4" descr="A boy and a man using metal detectors at the beach."/>
          <p:cNvPicPr/>
          <p:nvPr/>
        </p:nvPicPr>
        <p:blipFill>
          <a:blip r:embed="rId5" cstate="print"/>
          <a:srcRect l="2703" r="2703" b="7207"/>
          <a:stretch>
            <a:fillRect/>
          </a:stretch>
        </p:blipFill>
        <p:spPr bwMode="auto">
          <a:xfrm>
            <a:off x="4724400" y="228600"/>
            <a:ext cx="4076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FF66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leaned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>
                <a:solidFill>
                  <a:srgbClr val="FF0000"/>
                </a:solidFill>
                <a:latin typeface="Comic Sans MS" pitchFamily="66" charset="0"/>
              </a:rPr>
              <a:t>When you leaned in a direction, you bent your body in that direction.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00FF00"/>
                </a:solidFill>
                <a:latin typeface="Comic Sans MS" pitchFamily="66" charset="0"/>
              </a:rPr>
              <a:t>The woman leaned over to get a better view of the whale near the ship.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600" dirty="0">
                <a:solidFill>
                  <a:srgbClr val="FFFF00"/>
                </a:solidFill>
                <a:latin typeface="Comic Sans MS" pitchFamily="66" charset="0"/>
              </a:rPr>
              <a:t>Have you ever leaned so far in one direction that you fell over?</a:t>
            </a:r>
          </a:p>
        </p:txBody>
      </p:sp>
      <p:pic>
        <p:nvPicPr>
          <p:cNvPr id="5" name="Picture 4" descr="A woman watching a whale spouting."/>
          <p:cNvPicPr/>
          <p:nvPr/>
        </p:nvPicPr>
        <p:blipFill>
          <a:blip r:embed="rId5" cstate="print"/>
          <a:srcRect l="3125" r="3571" b="6250"/>
          <a:stretch>
            <a:fillRect/>
          </a:stretch>
        </p:blipFill>
        <p:spPr bwMode="auto">
          <a:xfrm>
            <a:off x="4876800" y="228600"/>
            <a:ext cx="39814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FF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tossed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If you tossed something, you threw it lightly.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They tossed the supplies into the trunk to pack for their vacation.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have you tossed before?</a:t>
            </a:r>
          </a:p>
        </p:txBody>
      </p:sp>
      <p:pic>
        <p:nvPicPr>
          <p:cNvPr id="5" name="Picture 4" descr="A family piling coolers and bags into the back of an S U V."/>
          <p:cNvPicPr/>
          <p:nvPr/>
        </p:nvPicPr>
        <p:blipFill>
          <a:blip r:embed="rId5" cstate="print"/>
          <a:srcRect l="3125" t="4386" r="2679" b="6140"/>
          <a:stretch>
            <a:fillRect/>
          </a:stretch>
        </p:blipFill>
        <p:spPr bwMode="auto">
          <a:xfrm>
            <a:off x="4876800" y="228600"/>
            <a:ext cx="4019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grateful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itchFamily="66" charset="0"/>
              </a:rPr>
              <a:t>When you are grateful for something good that has happened, you feel pleased and thankful.</a:t>
            </a:r>
          </a:p>
          <a:p>
            <a:pPr>
              <a:buNone/>
            </a:pPr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00FF00"/>
                </a:solidFill>
                <a:latin typeface="Comic Sans MS" pitchFamily="66" charset="0"/>
              </a:rPr>
              <a:t>The museum was very grateful, or thankful, to get the old statues.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What are you grateful for?</a:t>
            </a:r>
          </a:p>
        </p:txBody>
      </p:sp>
      <p:pic>
        <p:nvPicPr>
          <p:cNvPr id="5" name="Picture 4" descr="A smiling woman next to a glass case with two small statues."/>
          <p:cNvPicPr/>
          <p:nvPr/>
        </p:nvPicPr>
        <p:blipFill>
          <a:blip r:embed="rId5" cstate="print"/>
          <a:srcRect l="2262" t="6306" r="2715" b="4505"/>
          <a:stretch>
            <a:fillRect/>
          </a:stretch>
        </p:blipFill>
        <p:spPr bwMode="auto">
          <a:xfrm>
            <a:off x="4953000" y="304800"/>
            <a:ext cx="392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7200" b="1" dirty="0">
                <a:ln w="28575">
                  <a:solidFill>
                    <a:srgbClr val="00FF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 village</a:t>
            </a:r>
            <a:endParaRPr lang="en-US" sz="7200" dirty="0">
              <a:ln w="28575">
                <a:solidFill>
                  <a:srgbClr val="00FF00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 fontScale="32500" lnSpcReduction="20000"/>
          </a:bodyPr>
          <a:lstStyle/>
          <a:p>
            <a:r>
              <a:rPr lang="en-US" sz="11100" dirty="0">
                <a:solidFill>
                  <a:srgbClr val="FF0000"/>
                </a:solidFill>
                <a:latin typeface="Comic Sans MS" pitchFamily="66" charset="0"/>
              </a:rPr>
              <a:t>A village is a group of houses and buildings in a country area.</a:t>
            </a:r>
          </a:p>
          <a:p>
            <a:pPr>
              <a:buNone/>
            </a:pPr>
            <a:endParaRPr lang="en-US" sz="60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11100" dirty="0">
                <a:solidFill>
                  <a:srgbClr val="00FF00"/>
                </a:solidFill>
                <a:latin typeface="Comic Sans MS" pitchFamily="66" charset="0"/>
              </a:rPr>
              <a:t>This village is near the ocean.  People find coins buried on the beach.</a:t>
            </a:r>
          </a:p>
          <a:p>
            <a:endParaRPr lang="en-US" sz="4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9200" dirty="0">
                <a:solidFill>
                  <a:srgbClr val="FFFF00"/>
                </a:solidFill>
                <a:latin typeface="Comic Sans MS" pitchFamily="66" charset="0"/>
              </a:rPr>
              <a:t>Put these in order, smallest to biggest, by how many people live in each one:</a:t>
            </a:r>
          </a:p>
          <a:p>
            <a:pPr>
              <a:buNone/>
            </a:pPr>
            <a:r>
              <a:rPr lang="en-US" sz="9200" dirty="0">
                <a:solidFill>
                  <a:srgbClr val="FFFF00"/>
                </a:solidFill>
                <a:latin typeface="Comic Sans MS" pitchFamily="66" charset="0"/>
              </a:rPr>
              <a:t>       village    house    city    town</a:t>
            </a:r>
          </a:p>
        </p:txBody>
      </p:sp>
      <p:pic>
        <p:nvPicPr>
          <p:cNvPr id="5" name="Picture 4" descr="A beach community."/>
          <p:cNvPicPr/>
          <p:nvPr/>
        </p:nvPicPr>
        <p:blipFill>
          <a:blip r:embed="rId5" cstate="print"/>
          <a:srcRect l="2252" t="2679" r="3153" b="5357"/>
          <a:stretch>
            <a:fillRect/>
          </a:stretch>
        </p:blipFill>
        <p:spPr bwMode="auto">
          <a:xfrm>
            <a:off x="4876800" y="228600"/>
            <a:ext cx="40005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79b3e4-bd12-49a2-bf1b-e5b2a6b4299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1C334E5398243B3DD6CFA431E351B" ma:contentTypeVersion="18" ma:contentTypeDescription="Create a new document." ma:contentTypeScope="" ma:versionID="3823e297acc7fd01fd6a3f67a4538968">
  <xsd:schema xmlns:xsd="http://www.w3.org/2001/XMLSchema" xmlns:xs="http://www.w3.org/2001/XMLSchema" xmlns:p="http://schemas.microsoft.com/office/2006/metadata/properties" xmlns:ns3="fd79b3e4-bd12-49a2-bf1b-e5b2a6b42991" xmlns:ns4="1f71297d-41ca-4ae0-9807-d089a8fc57e8" targetNamespace="http://schemas.microsoft.com/office/2006/metadata/properties" ma:root="true" ma:fieldsID="851d6669becacc95f3b225e19e22e763" ns3:_="" ns4:_="">
    <xsd:import namespace="fd79b3e4-bd12-49a2-bf1b-e5b2a6b42991"/>
    <xsd:import namespace="1f71297d-41ca-4ae0-9807-d089a8fc57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9b3e4-bd12-49a2-bf1b-e5b2a6b42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1297d-41ca-4ae0-9807-d089a8fc57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48C717-3986-452B-8472-D9D159613395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f71297d-41ca-4ae0-9807-d089a8fc57e8"/>
    <ds:schemaRef ds:uri="fd79b3e4-bd12-49a2-bf1b-e5b2a6b42991"/>
  </ds:schemaRefs>
</ds:datastoreItem>
</file>

<file path=customXml/itemProps2.xml><?xml version="1.0" encoding="utf-8"?>
<ds:datastoreItem xmlns:ds="http://schemas.openxmlformats.org/officeDocument/2006/customXml" ds:itemID="{5DA137FA-DD24-4EBD-875A-2FCCAD7F7D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21A7A8-6A7F-486D-8617-11B7C79849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9b3e4-bd12-49a2-bf1b-e5b2a6b42991"/>
    <ds:schemaRef ds:uri="1f71297d-41ca-4ae0-9807-d089a8fc5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335</Words>
  <Application>Microsoft Office PowerPoint</Application>
  <PresentationFormat>On-screen Show (4:3)</PresentationFormat>
  <Paragraphs>59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Vocabulary Intro</vt:lpstr>
      <vt:lpstr>  search</vt:lpstr>
      <vt:lpstr>contained</vt:lpstr>
      <vt:lpstr> startled</vt:lpstr>
      <vt:lpstr>    odd</vt:lpstr>
      <vt:lpstr>  leaned</vt:lpstr>
      <vt:lpstr>  tossed</vt:lpstr>
      <vt:lpstr> grateful</vt:lpstr>
      <vt:lpstr>   village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Review for</dc:title>
  <dc:creator>April</dc:creator>
  <cp:lastModifiedBy>Melissa Mccurdy</cp:lastModifiedBy>
  <cp:revision>107</cp:revision>
  <dcterms:created xsi:type="dcterms:W3CDTF">2014-03-28T19:26:17Z</dcterms:created>
  <dcterms:modified xsi:type="dcterms:W3CDTF">2024-05-03T12:39:31Z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0x010100A2B1C334E5398243B3DD6CFA431E351B</vt:lpwstr>
  </property>
</Properties>
</file>